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BC31E3-FD70-4326-B52A-C75400F2B039}" v="1094" dt="2020-03-14T18:47:52.636"/>
    <p1510:client id="{1153BA10-4CE1-4111-BB82-96DEB9C31670}" v="1211" dt="2020-03-13T22:04:12.367"/>
    <p1510:client id="{916A58E4-87E7-4D1A-8345-DBF466DEAA27}" v="20" dt="2020-04-24T16:14:42.117"/>
    <p1510:client id="{D05CFC21-E448-4C06-AF27-B61C75D1CFA2}" v="1" dt="2020-03-12T20:15:05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90" d="100"/>
          <a:sy n="90" d="100"/>
        </p:scale>
        <p:origin x="3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585882" y="768276"/>
            <a:ext cx="4805996" cy="4891596"/>
          </a:xfrm>
        </p:spPr>
        <p:txBody>
          <a:bodyPr anchor="t">
            <a:normAutofit/>
          </a:bodyPr>
          <a:lstStyle/>
          <a:p>
            <a:pPr algn="l"/>
            <a:r>
              <a:rPr lang="pl-PL" sz="4400" b="1" dirty="0">
                <a:ea typeface="+mj-lt"/>
                <a:cs typeface="+mj-lt"/>
              </a:rPr>
              <a:t>Gdy masz jedzenia w bród, pamiętaj, że w innych krajach panuje głód!</a:t>
            </a:r>
            <a:endParaRPr lang="pl-PL" b="1">
              <a:cs typeface="Calibri Light"/>
            </a:endParaRPr>
          </a:p>
          <a:p>
            <a:pPr algn="l"/>
            <a:r>
              <a:rPr lang="pl-PL" sz="4400" b="1" dirty="0">
                <a:ea typeface="+mj-lt"/>
                <a:cs typeface="+mj-lt"/>
              </a:rPr>
              <a:t>Ludzie umierają, bo jedzenia nie mają. 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V="1">
            <a:off x="1468556" y="5189756"/>
            <a:ext cx="54951" cy="64280"/>
          </a:xfrm>
        </p:spPr>
        <p:txBody>
          <a:bodyPr anchor="b">
            <a:normAutofit fontScale="25000" lnSpcReduction="20000"/>
          </a:bodyPr>
          <a:lstStyle/>
          <a:p>
            <a:pPr algn="l"/>
            <a:endParaRPr lang="pl-PL" sz="1800">
              <a:solidFill>
                <a:srgbClr val="000000"/>
              </a:solidFill>
            </a:endParaRP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D7CC3BB8-536A-4FAF-8CC9-3435FBFC99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7958" r="5352" b="-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osoba, żywność, wewnątrz, stół&#10;&#10;Opis wygenerowany przy bardzo wysokim poziomie pewności">
            <a:extLst>
              <a:ext uri="{FF2B5EF4-FFF2-40B4-BE49-F238E27FC236}">
                <a16:creationId xmlns:a16="http://schemas.microsoft.com/office/drawing/2014/main" id="{48F1BCB7-264C-4677-968A-62E332D100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D4440FD-67D8-44DB-A612-DFBBDF388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pl-PL" sz="4000">
                <a:solidFill>
                  <a:srgbClr val="FFFFFF"/>
                </a:solidFill>
                <a:cs typeface="Calibri Light"/>
              </a:rPr>
              <a:t>Codzienne błędy</a:t>
            </a:r>
            <a:endParaRPr lang="pl-PL" sz="400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C5D17C-06B1-4F02-9202-E8594A3B6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2000">
                <a:solidFill>
                  <a:srgbClr val="FFFFFF"/>
                </a:solidFill>
                <a:cs typeface="Calibri"/>
              </a:rPr>
              <a:t>Każdego dnia, na stołówce szkolnej nie zjadając całego obiadu i odkładając go, jedzenie które zostało jest wyrzucane. Dlatego nie powinno się zamawiać obiadu, wiedząc, że go nie zjemy.</a:t>
            </a:r>
          </a:p>
        </p:txBody>
      </p:sp>
    </p:spTree>
    <p:extLst>
      <p:ext uri="{BB962C8B-B14F-4D97-AF65-F5344CB8AC3E}">
        <p14:creationId xmlns:p14="http://schemas.microsoft.com/office/powerpoint/2010/main" val="3578888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128B744A-D0E5-42E6-B06E-A9C0BC3B9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  <a:cs typeface="Calibri Light"/>
              </a:rPr>
              <a:t>Dlaczego wyrzucamy żywność</a:t>
            </a:r>
            <a:endParaRPr lang="pl-PL" sz="40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5EAD1F-A384-4571-95FC-B7E2F2B9D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200">
                <a:cs typeface="Calibri"/>
              </a:rPr>
              <a:t>Bardzo często wynika to ze zrobienia zbyt dużych zapasów, które później się psują.</a:t>
            </a:r>
          </a:p>
          <a:p>
            <a:r>
              <a:rPr lang="pl-PL" sz="2200">
                <a:cs typeface="Calibri"/>
              </a:rPr>
              <a:t>Przygotowujemy, lub zamawiamy porcje, które są większe, niż potrzebujemy.</a:t>
            </a:r>
          </a:p>
          <a:p>
            <a:r>
              <a:rPr lang="pl-PL" sz="2200">
                <a:cs typeface="Calibri"/>
              </a:rPr>
              <a:t>Przez niewłaściwe przechowywanie jedzenie się psuje.</a:t>
            </a:r>
          </a:p>
          <a:p>
            <a:r>
              <a:rPr lang="pl-PL" sz="2200">
                <a:cs typeface="Calibri"/>
              </a:rPr>
              <a:t>Kończy się termin ważności.</a:t>
            </a:r>
          </a:p>
        </p:txBody>
      </p:sp>
      <p:pic>
        <p:nvPicPr>
          <p:cNvPr id="4" name="Obraz 4" descr="Obraz zawierający osoba, stół, żywność, talerz&#10;&#10;Opis wygenerowany przy bardzo wysokim poziomie pewności">
            <a:extLst>
              <a:ext uri="{FF2B5EF4-FFF2-40B4-BE49-F238E27FC236}">
                <a16:creationId xmlns:a16="http://schemas.microsoft.com/office/drawing/2014/main" id="{162369E0-0D6D-489B-9087-A78D16FAA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477" b="3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90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20DF9F2A-4ABE-4BAA-8F3A-88D2A9AB9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  <a:cs typeface="Calibri Light"/>
              </a:rPr>
              <a:t>Skutki marnowania jedzenia</a:t>
            </a:r>
            <a:endParaRPr lang="pl-PL" sz="40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D50237-26B9-4A0E-841F-6422252A2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>
                <a:cs typeface="Calibri"/>
              </a:rPr>
              <a:t>Jest to nieetyczne, przez fakt, mówiący o tym, że wiele ludzi na świecie cierpi głód.</a:t>
            </a:r>
          </a:p>
          <a:p>
            <a:r>
              <a:rPr lang="pl-PL" sz="2400" dirty="0">
                <a:cs typeface="Calibri"/>
              </a:rPr>
              <a:t>Przez marnotrawstwo musimy kupować więcej, co powoduje wzrost cen.</a:t>
            </a:r>
          </a:p>
          <a:p>
            <a:r>
              <a:rPr lang="pl-PL" sz="2400" dirty="0">
                <a:cs typeface="Calibri"/>
              </a:rPr>
              <a:t>Pogorszenie się jakości produktów.</a:t>
            </a:r>
          </a:p>
        </p:txBody>
      </p:sp>
      <p:pic>
        <p:nvPicPr>
          <p:cNvPr id="4" name="Obraz 4" descr="Obraz zawierający żywność, stół, różny, sałatka&#10;&#10;Opis wygenerowany przy bardzo wysokim poziomie pewności">
            <a:extLst>
              <a:ext uri="{FF2B5EF4-FFF2-40B4-BE49-F238E27FC236}">
                <a16:creationId xmlns:a16="http://schemas.microsoft.com/office/drawing/2014/main" id="{C03E3A22-AF9B-44E5-AAE3-1D0634DA5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77" r="-1" b="-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09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osoba, żywność, stół, talerz&#10;&#10;Opis wygenerowany przy bardzo wysokim poziomie pewności">
            <a:extLst>
              <a:ext uri="{FF2B5EF4-FFF2-40B4-BE49-F238E27FC236}">
                <a16:creationId xmlns:a16="http://schemas.microsoft.com/office/drawing/2014/main" id="{8AE969DE-8006-4162-BDAF-7D71392317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9ED7530-83F7-4619-80B3-F204D7777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cs typeface="Calibri Light"/>
              </a:rPr>
              <a:t>Co zrobić, by temu zapobiec</a:t>
            </a:r>
            <a:endParaRPr lang="pl-PL" sz="3600">
              <a:cs typeface="Calibri Light" panose="020F0302020204030204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55EBF1-CCCE-43FB-9936-03C56BE74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09" y="3775054"/>
            <a:ext cx="4593021" cy="261983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2000" dirty="0">
                <a:cs typeface="Calibri"/>
              </a:rPr>
              <a:t>Kupuj tylko to, co potrzebne, w odpowiedniej ilości.</a:t>
            </a:r>
          </a:p>
          <a:p>
            <a:r>
              <a:rPr lang="pl-PL" sz="2000" dirty="0">
                <a:cs typeface="Calibri"/>
              </a:rPr>
              <a:t>Zamawiaj tyle, ile jesteś w stanie zjeść, a nie na wyrost.</a:t>
            </a:r>
          </a:p>
          <a:p>
            <a:r>
              <a:rPr lang="pl-PL" sz="2000" dirty="0">
                <a:cs typeface="Calibri"/>
              </a:rPr>
              <a:t>Dobrze zagospodaruj resztki, a nie od razu je wyrzucaj.</a:t>
            </a:r>
          </a:p>
          <a:p>
            <a:r>
              <a:rPr lang="pl-PL" sz="2000" dirty="0">
                <a:cs typeface="Calibri"/>
              </a:rPr>
              <a:t>Z nadwyżki warzyw rób zupy i mrożonki na zimę.</a:t>
            </a:r>
          </a:p>
          <a:p>
            <a:pPr marL="0" indent="0">
              <a:buNone/>
            </a:pPr>
            <a:endParaRPr lang="pl-PL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075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5469ED-7788-4169-88C4-6521C09B2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331" y="607803"/>
            <a:ext cx="6586491" cy="1286160"/>
          </a:xfrm>
        </p:spPr>
        <p:txBody>
          <a:bodyPr anchor="b">
            <a:normAutofit/>
          </a:bodyPr>
          <a:lstStyle/>
          <a:p>
            <a:r>
              <a:rPr lang="pl-PL" dirty="0">
                <a:cs typeface="Calibri Light"/>
              </a:rPr>
              <a:t>Banki żywności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35CDD3-3530-45F3-9D4C-A8780235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000" dirty="0">
                <a:cs typeface="Calibri"/>
              </a:rPr>
              <a:t>Owe banki ratują żywność przed zmarnowaniem i przekazują najbardziej potrzebującym. </a:t>
            </a:r>
            <a:endParaRPr lang="pl-PL" sz="2000" dirty="0"/>
          </a:p>
          <a:p>
            <a:pPr marL="0" indent="0">
              <a:buNone/>
            </a:pPr>
            <a:r>
              <a:rPr lang="pl-PL" sz="2000" dirty="0">
                <a:cs typeface="Calibri"/>
              </a:rPr>
              <a:t>Działają one bez zysku, współpracują z innymi akcjami charytatywnymi.</a:t>
            </a:r>
          </a:p>
          <a:p>
            <a:pPr marL="0" indent="0">
              <a:buNone/>
            </a:pPr>
            <a:r>
              <a:rPr lang="pl-PL" sz="2000" dirty="0">
                <a:cs typeface="Calibri"/>
              </a:rPr>
              <a:t>Wyszukują źródeł żywności produkowanej w nadmiarze, magazynują ją i segregują oraz promują postawy przeciwdziałające marnowaniu żywności.</a:t>
            </a:r>
          </a:p>
        </p:txBody>
      </p:sp>
      <p:pic>
        <p:nvPicPr>
          <p:cNvPr id="4" name="Obraz 4" descr="Obraz zawierający wewnątrz, siedzi, zielony, małe&#10;&#10;Opis wygenerowany przy bardzo wysokim poziomie pewności">
            <a:extLst>
              <a:ext uri="{FF2B5EF4-FFF2-40B4-BE49-F238E27FC236}">
                <a16:creationId xmlns:a16="http://schemas.microsoft.com/office/drawing/2014/main" id="{E5E8A330-2FA7-4986-9E67-441DC046D3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92" r="3345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28F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943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zewnętrzne, skała, woda, skaliste&#10;&#10;Opis wygenerowany przy bardzo wysokim poziomie pewności">
            <a:extLst>
              <a:ext uri="{FF2B5EF4-FFF2-40B4-BE49-F238E27FC236}">
                <a16:creationId xmlns:a16="http://schemas.microsoft.com/office/drawing/2014/main" id="{1E2A0EAF-C409-4E13-B0E8-5AAEB31F5C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06" b="1625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708DFDA-1397-47CF-B00A-278B76232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l-PL" sz="3600">
                <a:cs typeface="Calibri Light"/>
              </a:rPr>
              <a:t>Wrażliwość ekologiczna</a:t>
            </a:r>
            <a:endParaRPr lang="pl-PL" sz="36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1ECD19-B51C-401B-A902-50EE13AE9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2000">
                <a:cs typeface="Calibri"/>
              </a:rPr>
              <a:t>Każdy człowiek powinien sam zastanowić się nad tym, czy warto wyrzucać jedzenie oraz, czym może to skutkować. Powinniśmy sami być bardziej wrażliwi na naszą planetę i przyrodę.</a:t>
            </a:r>
          </a:p>
        </p:txBody>
      </p:sp>
    </p:spTree>
    <p:extLst>
      <p:ext uri="{BB962C8B-B14F-4D97-AF65-F5344CB8AC3E}">
        <p14:creationId xmlns:p14="http://schemas.microsoft.com/office/powerpoint/2010/main" val="4281476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F631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68EE5F2-2D4F-4A4A-8D3D-5243EFAB9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pl-PL">
                <a:solidFill>
                  <a:srgbClr val="FFFFFF"/>
                </a:solidFill>
                <a:cs typeface="Calibri Light"/>
              </a:rPr>
              <a:t>Działajmy razem</a:t>
            </a:r>
          </a:p>
        </p:txBody>
      </p:sp>
      <p:pic>
        <p:nvPicPr>
          <p:cNvPr id="4" name="Obraz 4" descr="Obraz zawierający trawa, czerwony, zielony, góra&#10;&#10;Opis wygenerowany przy bardzo wysokim poziomie pewności">
            <a:extLst>
              <a:ext uri="{FF2B5EF4-FFF2-40B4-BE49-F238E27FC236}">
                <a16:creationId xmlns:a16="http://schemas.microsoft.com/office/drawing/2014/main" id="{6C99BE2D-DC6A-4BA6-A635-EBB7820DB5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3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215FA2-F9D1-4D48-83DF-1277E9F76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rgbClr val="FFFFFF"/>
                </a:solidFill>
                <a:cs typeface="Calibri"/>
              </a:rPr>
              <a:t>W ostatnim czasie Polska była w czołówce państw marnujących żywność. Powinniśmy to zmienić i racjonalnie korzystać z tych zasobów. Gdyby każdy zaczął oszczędzać jedzenie i kupować w odpowiednich ilościach moglibyśmy bardzo dobrze wpłynąć na nasz świat. </a:t>
            </a:r>
          </a:p>
        </p:txBody>
      </p:sp>
    </p:spTree>
    <p:extLst>
      <p:ext uri="{BB962C8B-B14F-4D97-AF65-F5344CB8AC3E}">
        <p14:creationId xmlns:p14="http://schemas.microsoft.com/office/powerpoint/2010/main" val="2407768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jazda, mężczyzna, chłopiec, ulica&#10;&#10;Opis wygenerowany przy bardzo wysokim poziomie pewności">
            <a:extLst>
              <a:ext uri="{FF2B5EF4-FFF2-40B4-BE49-F238E27FC236}">
                <a16:creationId xmlns:a16="http://schemas.microsoft.com/office/drawing/2014/main" id="{19864862-F26B-4899-9810-2D8C3E992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-1697"/>
            <a:ext cx="12187705" cy="686139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6D52A53-4E0C-450C-ABF6-4B5EC911E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295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800" b="1">
                <a:cs typeface="Calibri Light"/>
              </a:rPr>
              <a:t>Dziękuję za uwagę </a:t>
            </a:r>
            <a:endParaRPr lang="pl-PL" b="1">
              <a:cs typeface="Calibri Light" panose="020F03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70BD5A-EE57-41EF-84B1-520F24206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50176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sz="3600" b="1">
                <a:cs typeface="Calibri"/>
              </a:rPr>
              <a:t>Prezentację przygotował Wojciech Myszura</a:t>
            </a:r>
            <a:endParaRPr lang="pl-PL"/>
          </a:p>
          <a:p>
            <a:pPr marL="0" indent="0" algn="ctr">
              <a:buNone/>
            </a:pPr>
            <a:r>
              <a:rPr lang="pl-PL" sz="3600" b="1">
                <a:cs typeface="Calibri"/>
              </a:rPr>
              <a:t>Klasa 8 a.</a:t>
            </a:r>
            <a:endParaRPr lang="pl-PL" sz="32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2073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Panoramiczny</PresentationFormat>
  <Paragraphs>29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Gdy masz jedzenia w bród, pamiętaj, że w innych krajach panuje głód! Ludzie umierają, bo jedzenia nie mają. </vt:lpstr>
      <vt:lpstr>Codzienne błędy</vt:lpstr>
      <vt:lpstr>Dlaczego wyrzucamy żywność</vt:lpstr>
      <vt:lpstr>Skutki marnowania jedzenia</vt:lpstr>
      <vt:lpstr>Co zrobić, by temu zapobiec</vt:lpstr>
      <vt:lpstr>Banki żywności</vt:lpstr>
      <vt:lpstr>Wrażliwość ekologiczna</vt:lpstr>
      <vt:lpstr>Działajmy razem</vt:lpstr>
      <vt:lpstr>Dziękuję za uwagę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Świetlica</dc:creator>
  <cp:lastModifiedBy>Świetlica</cp:lastModifiedBy>
  <cp:revision>352</cp:revision>
  <dcterms:created xsi:type="dcterms:W3CDTF">2020-03-12T20:11:31Z</dcterms:created>
  <dcterms:modified xsi:type="dcterms:W3CDTF">2020-04-29T08:06:51Z</dcterms:modified>
</cp:coreProperties>
</file>